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57" r:id="rId6"/>
    <p:sldId id="262" r:id="rId7"/>
    <p:sldId id="263" r:id="rId8"/>
    <p:sldId id="261" r:id="rId9"/>
    <p:sldId id="264" r:id="rId10"/>
    <p:sldId id="265" r:id="rId11"/>
    <p:sldId id="266" r:id="rId12"/>
    <p:sldId id="27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FF00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46F890A9-2807-4EBB-B81D-B2AA78EC7F39}" styleName="Темный стиль 2 -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100" d="100"/>
          <a:sy n="100" d="100"/>
        </p:scale>
        <p:origin x="-1938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29.11.2022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11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1" y="222067"/>
            <a:ext cx="9144000" cy="4324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VI International Conference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1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</a:t>
            </a:r>
            <a:endParaRPr kumimoji="0" lang="ru-RU" altLang="ru-RU" sz="12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«Fundamental Bases of </a:t>
            </a:r>
            <a:r>
              <a:rPr kumimoji="0" lang="en-US" altLang="ru-RU" sz="36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Mechanochemical</a:t>
            </a:r>
            <a:r>
              <a:rPr kumimoji="0" lang="en-US" altLang="ru-RU" sz="3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 Technologies»</a:t>
            </a:r>
            <a:endParaRPr kumimoji="0" lang="ru-RU" altLang="ru-RU" sz="36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u-RU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ea typeface="Times New Roman" pitchFamily="18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«FBMT 20</a:t>
            </a:r>
            <a:r>
              <a:rPr kumimoji="0" lang="ru-RU" alt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22</a:t>
            </a:r>
            <a:r>
              <a:rPr kumimoji="0" lang="en-US" altLang="ru-RU" sz="32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itchFamily="18" charset="0"/>
                <a:cs typeface="Arial" panose="020B0604020202020204" pitchFamily="34" charset="0"/>
              </a:rPr>
              <a:t>»</a:t>
            </a:r>
            <a:endParaRPr lang="ru-RU" altLang="ru-RU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November 21 - 24, 2022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ru-RU" sz="20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Novosibirsk, Russia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u-RU" sz="28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5">
                <a:lumMod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7254" y="5629276"/>
            <a:ext cx="1471013" cy="627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4579" y="1612424"/>
            <a:ext cx="6735336" cy="80791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1600" b="1" dirty="0">
                <a:solidFill>
                  <a:srgbClr val="2E00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ORGANIZER OF THE </a:t>
            </a:r>
            <a:r>
              <a:rPr lang="en-US" sz="1600" b="1" dirty="0" smtClean="0">
                <a:solidFill>
                  <a:srgbClr val="2E00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CONFERENCE</a:t>
            </a:r>
            <a:endParaRPr lang="en-US" sz="1600" b="1" dirty="0">
              <a:solidFill>
                <a:srgbClr val="2E005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16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Institute 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Solid State Chemistry and </a:t>
            </a:r>
            <a:r>
              <a:rPr lang="en-US" sz="16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Mechanochemistry</a:t>
            </a:r>
            <a:r>
              <a:rPr lang="en-US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SB RAS</a:t>
            </a:r>
            <a:endParaRPr lang="ru-RU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3501" y="2323761"/>
            <a:ext cx="8208912" cy="10849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1600" b="1" dirty="0">
                <a:solidFill>
                  <a:srgbClr val="2E00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CO-ORGANIZERS OF THE </a:t>
            </a:r>
            <a:r>
              <a:rPr lang="en-US" sz="1600" b="1" dirty="0" smtClean="0">
                <a:solidFill>
                  <a:srgbClr val="2E005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CONFERENCE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Dalian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Jiaotong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University, China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Science and Technology Society of Guangdong Province,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China</a:t>
            </a:r>
          </a:p>
          <a:p>
            <a:pPr marL="214313" indent="-214313">
              <a:buFont typeface="Wingdings" panose="05000000000000000000" pitchFamily="2" charset="2"/>
              <a:buChar char="§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Academic Exchange Information Center (AEIC), China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2" descr="D:\Users\Инна.adm218\Documents\Конференции2018\FBMT2018\Фото конф\Ужин фото\DSC05750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78" t="36364" r="42557" b="33250"/>
          <a:stretch/>
        </p:blipFill>
        <p:spPr bwMode="auto">
          <a:xfrm>
            <a:off x="4637734" y="3662664"/>
            <a:ext cx="2087394" cy="2745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D:\Users\Инна.adm218\Documents\Конференции2018\FBMT2018\Фото конф\Ужин фото\DSC0575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558" t="28374" r="19884" b="27688"/>
          <a:stretch/>
        </p:blipFill>
        <p:spPr bwMode="auto">
          <a:xfrm>
            <a:off x="2049670" y="3660796"/>
            <a:ext cx="2097650" cy="2735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486350" y="6408147"/>
            <a:ext cx="23178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Prof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Gao Hong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29422" y="6395867"/>
            <a:ext cx="231789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Prof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N. </a:t>
            </a:r>
            <a:r>
              <a:rPr lang="en-US" sz="16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Lyakhov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495" y="4530259"/>
            <a:ext cx="1135155" cy="1109357"/>
          </a:xfrm>
          <a:prstGeom prst="rect">
            <a:avLst/>
          </a:prstGeom>
        </p:spPr>
      </p:pic>
      <p:pic>
        <p:nvPicPr>
          <p:cNvPr id="11" name="Рисунок 10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22" y="4793433"/>
            <a:ext cx="1440160" cy="617294"/>
          </a:xfrm>
          <a:prstGeom prst="rect">
            <a:avLst/>
          </a:prstGeom>
        </p:spPr>
      </p:pic>
      <p:grpSp>
        <p:nvGrpSpPr>
          <p:cNvPr id="12" name="Группа 11"/>
          <p:cNvGrpSpPr/>
          <p:nvPr/>
        </p:nvGrpSpPr>
        <p:grpSpPr>
          <a:xfrm>
            <a:off x="447710" y="213395"/>
            <a:ext cx="8025730" cy="695325"/>
            <a:chOff x="447710" y="213395"/>
            <a:chExt cx="8025730" cy="695325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447710" y="213395"/>
              <a:ext cx="6483221" cy="695325"/>
              <a:chOff x="447710" y="213395"/>
              <a:chExt cx="6483221" cy="695325"/>
            </a:xfrm>
          </p:grpSpPr>
          <p:sp>
            <p:nvSpPr>
              <p:cNvPr id="15" name="Надпись 2"/>
              <p:cNvSpPr txBox="1">
                <a:spLocks noChangeArrowheads="1"/>
              </p:cNvSpPr>
              <p:nvPr/>
            </p:nvSpPr>
            <p:spPr bwMode="auto">
              <a:xfrm>
                <a:off x="447710" y="213395"/>
                <a:ext cx="1604010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r">
                  <a:spcAft>
                    <a:spcPts val="0"/>
                  </a:spcAft>
                </a:pPr>
                <a:r>
                  <a:rPr lang="en-US" sz="2000" b="1" spc="15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FBMT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1590" algn="r">
                  <a:spcBef>
                    <a:spcPts val="300"/>
                  </a:spcBef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November 21 - 24, 2022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SimSun"/>
                    <a:cs typeface="Arial" panose="020B0604020202020204" pitchFamily="34" charset="0"/>
                  </a:rPr>
                  <a:t>Novosibirsk, Russia</a:t>
                </a:r>
                <a:endParaRPr lang="ru-RU" sz="12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SimSun"/>
                  <a:cs typeface="Arial" panose="020B0604020202020204" pitchFamily="34" charset="0"/>
                </a:endParaRPr>
              </a:p>
            </p:txBody>
          </p:sp>
          <p:sp>
            <p:nvSpPr>
              <p:cNvPr id="16" name="Надпись 2"/>
              <p:cNvSpPr txBox="1">
                <a:spLocks noChangeArrowheads="1"/>
              </p:cNvSpPr>
              <p:nvPr/>
            </p:nvSpPr>
            <p:spPr bwMode="auto">
              <a:xfrm>
                <a:off x="2195736" y="213395"/>
                <a:ext cx="4735195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l">
                  <a:spcAft>
                    <a:spcPts val="0"/>
                  </a:spcAft>
                </a:pPr>
                <a:r>
                  <a:rPr lang="en-US" sz="11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International Conference 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“Fundamental Bases of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5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Mechanochemical</a:t>
                </a: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Technologies”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2123728" y="260648"/>
                <a:ext cx="0" cy="623317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4" name="Рисунок 13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89595"/>
              <a:ext cx="1234440" cy="5263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525352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" y="5890260"/>
            <a:ext cx="1039335" cy="8520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11667" y="5976714"/>
            <a:ext cx="7449755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Dongguan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Fenghuolun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Thermal Technology Co., Ltd., China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Guangdong  Dongguan Vladimir Co., Ltd., </a:t>
            </a: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China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 descr="D:\Users\Инна.adm218\Documents\Ляхов\Фото\Гуанчжоу2019\212e5330-b749-4e43-b609-8f41e5cba4ee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10" y="1937199"/>
            <a:ext cx="5383738" cy="3712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9004" y="1937201"/>
            <a:ext cx="2647831" cy="3712092"/>
          </a:xfrm>
          <a:prstGeom prst="rect">
            <a:avLst/>
          </a:prstGeom>
          <a:ln>
            <a:solidFill>
              <a:schemeClr val="accent1">
                <a:lumMod val="20000"/>
                <a:lumOff val="80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6174844" y="5603572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Ms. Wu Tao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67424" y="1399336"/>
            <a:ext cx="19367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cap="all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SPONSORS</a:t>
            </a: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447710" y="213395"/>
            <a:ext cx="8025730" cy="695325"/>
            <a:chOff x="447710" y="213395"/>
            <a:chExt cx="8025730" cy="695325"/>
          </a:xfrm>
        </p:grpSpPr>
        <p:grpSp>
          <p:nvGrpSpPr>
            <p:cNvPr id="9" name="Группа 8"/>
            <p:cNvGrpSpPr/>
            <p:nvPr/>
          </p:nvGrpSpPr>
          <p:grpSpPr>
            <a:xfrm>
              <a:off x="447710" y="213395"/>
              <a:ext cx="6483221" cy="695325"/>
              <a:chOff x="447710" y="213395"/>
              <a:chExt cx="6483221" cy="695325"/>
            </a:xfrm>
          </p:grpSpPr>
          <p:sp>
            <p:nvSpPr>
              <p:cNvPr id="11" name="Надпись 2"/>
              <p:cNvSpPr txBox="1">
                <a:spLocks noChangeArrowheads="1"/>
              </p:cNvSpPr>
              <p:nvPr/>
            </p:nvSpPr>
            <p:spPr bwMode="auto">
              <a:xfrm>
                <a:off x="447710" y="213395"/>
                <a:ext cx="1604010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r">
                  <a:spcAft>
                    <a:spcPts val="0"/>
                  </a:spcAft>
                </a:pPr>
                <a:r>
                  <a:rPr lang="en-US" sz="2000" b="1" spc="15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FBMT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1590" algn="r">
                  <a:spcBef>
                    <a:spcPts val="300"/>
                  </a:spcBef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November 21 - 24, 2022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SimSun"/>
                    <a:cs typeface="Arial" panose="020B0604020202020204" pitchFamily="34" charset="0"/>
                  </a:rPr>
                  <a:t>Novosibirsk, Russia</a:t>
                </a:r>
                <a:endParaRPr lang="ru-RU" sz="12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SimSun"/>
                  <a:cs typeface="Arial" panose="020B0604020202020204" pitchFamily="34" charset="0"/>
                </a:endParaRPr>
              </a:p>
            </p:txBody>
          </p:sp>
          <p:sp>
            <p:nvSpPr>
              <p:cNvPr id="12" name="Надпись 2"/>
              <p:cNvSpPr txBox="1">
                <a:spLocks noChangeArrowheads="1"/>
              </p:cNvSpPr>
              <p:nvPr/>
            </p:nvSpPr>
            <p:spPr bwMode="auto">
              <a:xfrm>
                <a:off x="2195736" y="213395"/>
                <a:ext cx="4735195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l">
                  <a:spcAft>
                    <a:spcPts val="0"/>
                  </a:spcAft>
                </a:pPr>
                <a:r>
                  <a:rPr lang="en-US" sz="11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International Conference 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“Fundamental Bases of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5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Mechanochemical</a:t>
                </a: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Technologies”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2123728" y="260648"/>
                <a:ext cx="0" cy="623317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89595"/>
              <a:ext cx="1234440" cy="5263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06307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447710" y="213395"/>
            <a:ext cx="8025730" cy="695325"/>
            <a:chOff x="447710" y="213395"/>
            <a:chExt cx="8025730" cy="695325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447710" y="213395"/>
              <a:ext cx="6483221" cy="695325"/>
              <a:chOff x="447710" y="213395"/>
              <a:chExt cx="6483221" cy="695325"/>
            </a:xfrm>
          </p:grpSpPr>
          <p:sp>
            <p:nvSpPr>
              <p:cNvPr id="6" name="Надпись 2"/>
              <p:cNvSpPr txBox="1">
                <a:spLocks noChangeArrowheads="1"/>
              </p:cNvSpPr>
              <p:nvPr/>
            </p:nvSpPr>
            <p:spPr bwMode="auto">
              <a:xfrm>
                <a:off x="447710" y="213395"/>
                <a:ext cx="1604010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r">
                  <a:spcAft>
                    <a:spcPts val="0"/>
                  </a:spcAft>
                </a:pPr>
                <a:r>
                  <a:rPr lang="en-US" sz="2000" b="1" spc="15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FBMT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1590" algn="r">
                  <a:spcBef>
                    <a:spcPts val="300"/>
                  </a:spcBef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November 21 - 24, 2022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SimSun"/>
                    <a:cs typeface="Arial" panose="020B0604020202020204" pitchFamily="34" charset="0"/>
                  </a:rPr>
                  <a:t>Novosibirsk, Russia</a:t>
                </a:r>
                <a:endParaRPr lang="ru-RU" sz="12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SimSun"/>
                  <a:cs typeface="Arial" panose="020B0604020202020204" pitchFamily="34" charset="0"/>
                </a:endParaRPr>
              </a:p>
            </p:txBody>
          </p:sp>
          <p:sp>
            <p:nvSpPr>
              <p:cNvPr id="7" name="Надпись 2"/>
              <p:cNvSpPr txBox="1">
                <a:spLocks noChangeArrowheads="1"/>
              </p:cNvSpPr>
              <p:nvPr/>
            </p:nvSpPr>
            <p:spPr bwMode="auto">
              <a:xfrm>
                <a:off x="2195736" y="213395"/>
                <a:ext cx="4735195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l">
                  <a:spcAft>
                    <a:spcPts val="0"/>
                  </a:spcAft>
                </a:pPr>
                <a:r>
                  <a:rPr lang="en-US" sz="11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International Conference 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“Fundamental Bases of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5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Mechanochemical</a:t>
                </a: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Technologies”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8" name="Прямая соединительная линия 7"/>
              <p:cNvCxnSpPr/>
              <p:nvPr/>
            </p:nvCxnSpPr>
            <p:spPr>
              <a:xfrm>
                <a:off x="2123728" y="260648"/>
                <a:ext cx="0" cy="623317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89595"/>
              <a:ext cx="1234440" cy="526383"/>
            </a:xfrm>
            <a:prstGeom prst="rect">
              <a:avLst/>
            </a:prstGeom>
          </p:spPr>
        </p:pic>
      </p:grpSp>
      <p:sp>
        <p:nvSpPr>
          <p:cNvPr id="9" name="Прямоугольник 8"/>
          <p:cNvSpPr/>
          <p:nvPr/>
        </p:nvSpPr>
        <p:spPr>
          <a:xfrm>
            <a:off x="2627784" y="1709225"/>
            <a:ext cx="6408712" cy="669414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sz="1500" b="1" cap="all" dirty="0">
                <a:latin typeface="Arial" panose="020B0604020202020204" pitchFamily="34" charset="0"/>
                <a:cs typeface="Arial" panose="020B0604020202020204" pitchFamily="34" charset="0"/>
              </a:rPr>
              <a:t>The conference is organized under the </a:t>
            </a:r>
            <a:r>
              <a:rPr lang="en-US" sz="1500" b="1" cap="all" dirty="0" smtClean="0">
                <a:latin typeface="Arial" panose="020B0604020202020204" pitchFamily="34" charset="0"/>
                <a:cs typeface="Arial" panose="020B0604020202020204" pitchFamily="34" charset="0"/>
              </a:rPr>
              <a:t>auspices</a:t>
            </a:r>
            <a:endParaRPr lang="ru-RU" sz="1500" b="1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International </a:t>
            </a:r>
            <a:r>
              <a:rPr lang="en-US" dirty="0" err="1">
                <a:latin typeface="Arial" panose="020B0604020202020204" pitchFamily="34" charset="0"/>
                <a:cs typeface="Arial" panose="020B0604020202020204" pitchFamily="34" charset="0"/>
              </a:rPr>
              <a:t>Mechanochemical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Association (IMA)</a:t>
            </a:r>
            <a:endParaRPr lang="ru-RU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 descr="D:\Users\Инна.adm218\Documents\IN-DELA\Механохимическая ассоциация\Лого IMA.pn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119" y="1595567"/>
            <a:ext cx="2244272" cy="1196812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Прямоугольник 10"/>
          <p:cNvSpPr/>
          <p:nvPr/>
        </p:nvSpPr>
        <p:spPr>
          <a:xfrm>
            <a:off x="4597474" y="2435654"/>
            <a:ext cx="41017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http://imamechanochemical.com/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377418" y="4359929"/>
            <a:ext cx="532178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President Prof. Vladimir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Šepelák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788" y="2926918"/>
            <a:ext cx="2391805" cy="353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635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" name="Group 2"/>
          <p:cNvGrpSpPr>
            <a:grpSpLocks/>
          </p:cNvGrpSpPr>
          <p:nvPr/>
        </p:nvGrpSpPr>
        <p:grpSpPr bwMode="auto">
          <a:xfrm>
            <a:off x="861060" y="4607206"/>
            <a:ext cx="7978775" cy="592138"/>
            <a:chOff x="1248" y="1417"/>
            <a:chExt cx="5026" cy="373"/>
          </a:xfrm>
        </p:grpSpPr>
        <p:sp>
          <p:nvSpPr>
            <p:cNvPr id="79" name="Line 3"/>
            <p:cNvSpPr>
              <a:spLocks noChangeShapeType="1"/>
            </p:cNvSpPr>
            <p:nvPr/>
          </p:nvSpPr>
          <p:spPr bwMode="gray">
            <a:xfrm>
              <a:off x="1440" y="17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" name="Rectangle 4"/>
            <p:cNvSpPr>
              <a:spLocks noChangeArrowheads="1"/>
            </p:cNvSpPr>
            <p:nvPr/>
          </p:nvSpPr>
          <p:spPr bwMode="gray">
            <a:xfrm rot="3419336">
              <a:off x="1261" y="14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7C80"/>
                </a:gs>
                <a:gs pos="100000">
                  <a:srgbClr val="FF7C8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7C80"/>
              </a:extrusionClr>
              <a:contourClr>
                <a:srgbClr val="FF7C8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1" name="Text Box 5"/>
            <p:cNvSpPr txBox="1">
              <a:spLocks noChangeArrowheads="1"/>
            </p:cNvSpPr>
            <p:nvPr/>
          </p:nvSpPr>
          <p:spPr bwMode="gray">
            <a:xfrm>
              <a:off x="1780" y="1417"/>
              <a:ext cx="4494" cy="34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30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 of participating countries - 10</a:t>
              </a:r>
              <a:endParaRPr lang="en-US" sz="3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3" name="Group 7"/>
          <p:cNvGrpSpPr>
            <a:grpSpLocks/>
          </p:cNvGrpSpPr>
          <p:nvPr/>
        </p:nvGrpSpPr>
        <p:grpSpPr bwMode="auto">
          <a:xfrm>
            <a:off x="861060" y="1944964"/>
            <a:ext cx="6283325" cy="784225"/>
            <a:chOff x="1248" y="1914"/>
            <a:chExt cx="3958" cy="494"/>
          </a:xfrm>
        </p:grpSpPr>
        <p:sp>
          <p:nvSpPr>
            <p:cNvPr id="84" name="Line 8"/>
            <p:cNvSpPr>
              <a:spLocks noChangeShapeType="1"/>
            </p:cNvSpPr>
            <p:nvPr/>
          </p:nvSpPr>
          <p:spPr bwMode="gray">
            <a:xfrm>
              <a:off x="1440" y="238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5" name="Rectangle 9"/>
            <p:cNvSpPr>
              <a:spLocks noChangeArrowheads="1"/>
            </p:cNvSpPr>
            <p:nvPr/>
          </p:nvSpPr>
          <p:spPr bwMode="gray">
            <a:xfrm rot="3419336">
              <a:off x="1261" y="20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99CC00"/>
                </a:gs>
                <a:gs pos="100000">
                  <a:srgbClr val="99CC00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99CC00"/>
              </a:extrusionClr>
              <a:contourClr>
                <a:srgbClr val="99CC00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gray">
            <a:xfrm>
              <a:off x="1765" y="1914"/>
              <a:ext cx="3441" cy="4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0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 of participants </a:t>
              </a:r>
              <a:r>
                <a:rPr lang="ru-RU" sz="30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</a:t>
              </a:r>
              <a:r>
                <a:rPr lang="en-US" sz="30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30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ru-RU" sz="30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  <a:r>
                <a:rPr lang="en-US" sz="30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endParaRPr lang="en-US" sz="3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88" name="Group 12"/>
          <p:cNvGrpSpPr>
            <a:grpSpLocks/>
          </p:cNvGrpSpPr>
          <p:nvPr/>
        </p:nvGrpSpPr>
        <p:grpSpPr bwMode="auto">
          <a:xfrm>
            <a:off x="861060" y="2875240"/>
            <a:ext cx="6878638" cy="784226"/>
            <a:chOff x="1248" y="2582"/>
            <a:chExt cx="4333" cy="494"/>
          </a:xfrm>
        </p:grpSpPr>
        <p:sp>
          <p:nvSpPr>
            <p:cNvPr id="89" name="Line 13"/>
            <p:cNvSpPr>
              <a:spLocks noChangeShapeType="1"/>
            </p:cNvSpPr>
            <p:nvPr/>
          </p:nvSpPr>
          <p:spPr bwMode="gray">
            <a:xfrm>
              <a:off x="1440" y="2990"/>
              <a:ext cx="3024" cy="0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0" name="Rectangle 14"/>
            <p:cNvSpPr>
              <a:spLocks noChangeArrowheads="1"/>
            </p:cNvSpPr>
            <p:nvPr/>
          </p:nvSpPr>
          <p:spPr bwMode="gray">
            <a:xfrm rot="3419336">
              <a:off x="1261" y="262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006699"/>
                </a:gs>
                <a:gs pos="100000">
                  <a:srgbClr val="00669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006699"/>
              </a:extrusionClr>
              <a:contourClr>
                <a:srgbClr val="006699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1" name="Text Box 15"/>
            <p:cNvSpPr txBox="1">
              <a:spLocks noChangeArrowheads="1"/>
            </p:cNvSpPr>
            <p:nvPr/>
          </p:nvSpPr>
          <p:spPr bwMode="gray">
            <a:xfrm>
              <a:off x="1775" y="2582"/>
              <a:ext cx="3806" cy="4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0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</a:t>
              </a:r>
              <a:r>
                <a:rPr lang="en-US" sz="3000" b="1" dirty="0" smtClean="0">
                  <a:solidFill>
                    <a:srgbClr val="C00000"/>
                  </a:solidFill>
                </a:rPr>
                <a:t> </a:t>
              </a:r>
              <a:r>
                <a:rPr lang="en-US" sz="30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of presentations </a:t>
              </a:r>
              <a:r>
                <a:rPr lang="ru-RU" sz="30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–</a:t>
              </a:r>
              <a:r>
                <a:rPr lang="en-US" sz="3000" b="1" dirty="0" smtClean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103</a:t>
              </a:r>
              <a:endParaRPr lang="en-US" sz="3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3" name="Group 17"/>
          <p:cNvGrpSpPr>
            <a:grpSpLocks/>
          </p:cNvGrpSpPr>
          <p:nvPr/>
        </p:nvGrpSpPr>
        <p:grpSpPr bwMode="auto">
          <a:xfrm>
            <a:off x="861060" y="3702336"/>
            <a:ext cx="7264401" cy="698501"/>
            <a:chOff x="1248" y="3165"/>
            <a:chExt cx="4576" cy="440"/>
          </a:xfrm>
        </p:grpSpPr>
        <p:sp>
          <p:nvSpPr>
            <p:cNvPr id="94" name="Line 18"/>
            <p:cNvSpPr>
              <a:spLocks noChangeShapeType="1"/>
            </p:cNvSpPr>
            <p:nvPr/>
          </p:nvSpPr>
          <p:spPr bwMode="gray">
            <a:xfrm>
              <a:off x="1441" y="3579"/>
              <a:ext cx="3023" cy="1"/>
            </a:xfrm>
            <a:prstGeom prst="line">
              <a:avLst/>
            </a:prstGeom>
            <a:noFill/>
            <a:ln w="25400">
              <a:solidFill>
                <a:srgbClr val="969696"/>
              </a:solidFill>
              <a:prstDash val="sysDot"/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5" name="Rectangle 19"/>
            <p:cNvSpPr>
              <a:spLocks noChangeArrowheads="1"/>
            </p:cNvSpPr>
            <p:nvPr/>
          </p:nvSpPr>
          <p:spPr bwMode="gray">
            <a:xfrm rot="3419336">
              <a:off x="1261" y="3217"/>
              <a:ext cx="302" cy="328"/>
            </a:xfrm>
            <a:prstGeom prst="rect">
              <a:avLst/>
            </a:prstGeom>
            <a:gradFill rotWithShape="1">
              <a:gsLst>
                <a:gs pos="0">
                  <a:srgbClr val="FF9933"/>
                </a:gs>
                <a:gs pos="100000">
                  <a:srgbClr val="FF9933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9525">
              <a:miter lim="800000"/>
              <a:headEnd/>
              <a:tailEnd/>
            </a:ln>
            <a:effectLst/>
            <a:scene3d>
              <a:camera prst="legacyPerspectiveFront">
                <a:rot lat="0" lon="1500000" rev="0"/>
              </a:camera>
              <a:lightRig rig="legacyFlat4" dir="b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9933"/>
              </a:extrusionClr>
              <a:contourClr>
                <a:srgbClr val="FF9933"/>
              </a:contourClr>
            </a:sp3d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96" name="Text Box 20"/>
            <p:cNvSpPr txBox="1">
              <a:spLocks noChangeArrowheads="1"/>
            </p:cNvSpPr>
            <p:nvPr/>
          </p:nvSpPr>
          <p:spPr bwMode="gray">
            <a:xfrm>
              <a:off x="1775" y="3165"/>
              <a:ext cx="4049" cy="4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sz="30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Number of young participants </a:t>
              </a:r>
              <a:r>
                <a:rPr lang="ru-RU" sz="30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r>
                <a:rPr lang="en-US" sz="3000" b="1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47</a:t>
              </a:r>
              <a:endParaRPr lang="ru-RU" sz="3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447710" y="213395"/>
            <a:ext cx="8025730" cy="695325"/>
            <a:chOff x="447710" y="213395"/>
            <a:chExt cx="8025730" cy="695325"/>
          </a:xfrm>
        </p:grpSpPr>
        <p:grpSp>
          <p:nvGrpSpPr>
            <p:cNvPr id="29" name="Группа 28"/>
            <p:cNvGrpSpPr/>
            <p:nvPr/>
          </p:nvGrpSpPr>
          <p:grpSpPr>
            <a:xfrm>
              <a:off x="447710" y="213395"/>
              <a:ext cx="6483221" cy="695325"/>
              <a:chOff x="447710" y="213395"/>
              <a:chExt cx="6483221" cy="695325"/>
            </a:xfrm>
          </p:grpSpPr>
          <p:sp>
            <p:nvSpPr>
              <p:cNvPr id="30" name="Надпись 2"/>
              <p:cNvSpPr txBox="1">
                <a:spLocks noChangeArrowheads="1"/>
              </p:cNvSpPr>
              <p:nvPr/>
            </p:nvSpPr>
            <p:spPr bwMode="auto">
              <a:xfrm>
                <a:off x="447710" y="213395"/>
                <a:ext cx="1604010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r">
                  <a:spcAft>
                    <a:spcPts val="0"/>
                  </a:spcAft>
                </a:pPr>
                <a:r>
                  <a:rPr lang="en-US" sz="2000" b="1" spc="15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FBMT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1590" algn="r">
                  <a:spcBef>
                    <a:spcPts val="300"/>
                  </a:spcBef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November 21 - 24, 2022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SimSun"/>
                    <a:cs typeface="Arial" panose="020B0604020202020204" pitchFamily="34" charset="0"/>
                  </a:rPr>
                  <a:t>Novosibirsk, Russia</a:t>
                </a:r>
                <a:endParaRPr lang="ru-RU" sz="12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SimSun"/>
                  <a:cs typeface="Arial" panose="020B0604020202020204" pitchFamily="34" charset="0"/>
                </a:endParaRPr>
              </a:p>
            </p:txBody>
          </p:sp>
          <p:sp>
            <p:nvSpPr>
              <p:cNvPr id="31" name="Надпись 2"/>
              <p:cNvSpPr txBox="1">
                <a:spLocks noChangeArrowheads="1"/>
              </p:cNvSpPr>
              <p:nvPr/>
            </p:nvSpPr>
            <p:spPr bwMode="auto">
              <a:xfrm>
                <a:off x="2195736" y="213395"/>
                <a:ext cx="4735195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l">
                  <a:spcAft>
                    <a:spcPts val="0"/>
                  </a:spcAft>
                </a:pPr>
                <a:r>
                  <a:rPr lang="en-US" sz="11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International Conference 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“Fundamental Bases of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5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Mechanochemical</a:t>
                </a: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Technologies”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32" name="Прямая соединительная линия 31"/>
              <p:cNvCxnSpPr/>
              <p:nvPr/>
            </p:nvCxnSpPr>
            <p:spPr>
              <a:xfrm>
                <a:off x="2123728" y="260648"/>
                <a:ext cx="0" cy="623317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" name="Рисунок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89595"/>
              <a:ext cx="1234440" cy="52638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24252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447710" y="213395"/>
            <a:ext cx="8025730" cy="695325"/>
            <a:chOff x="447710" y="213395"/>
            <a:chExt cx="8025730" cy="695325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447710" y="213395"/>
              <a:ext cx="6483221" cy="695325"/>
              <a:chOff x="447710" y="213395"/>
              <a:chExt cx="6483221" cy="695325"/>
            </a:xfrm>
          </p:grpSpPr>
          <p:sp>
            <p:nvSpPr>
              <p:cNvPr id="6" name="Надпись 2"/>
              <p:cNvSpPr txBox="1">
                <a:spLocks noChangeArrowheads="1"/>
              </p:cNvSpPr>
              <p:nvPr/>
            </p:nvSpPr>
            <p:spPr bwMode="auto">
              <a:xfrm>
                <a:off x="447710" y="213395"/>
                <a:ext cx="1604010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r">
                  <a:spcAft>
                    <a:spcPts val="0"/>
                  </a:spcAft>
                </a:pPr>
                <a:r>
                  <a:rPr lang="en-US" sz="2000" b="1" spc="15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FBMT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1590" algn="r">
                  <a:spcBef>
                    <a:spcPts val="300"/>
                  </a:spcBef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November 21 - 24, 2022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SimSun"/>
                    <a:cs typeface="Arial" panose="020B0604020202020204" pitchFamily="34" charset="0"/>
                  </a:rPr>
                  <a:t>Novosibirsk, Russia</a:t>
                </a:r>
                <a:endParaRPr lang="ru-RU" sz="12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SimSun"/>
                  <a:cs typeface="Arial" panose="020B0604020202020204" pitchFamily="34" charset="0"/>
                </a:endParaRPr>
              </a:p>
            </p:txBody>
          </p:sp>
          <p:sp>
            <p:nvSpPr>
              <p:cNvPr id="7" name="Надпись 2"/>
              <p:cNvSpPr txBox="1">
                <a:spLocks noChangeArrowheads="1"/>
              </p:cNvSpPr>
              <p:nvPr/>
            </p:nvSpPr>
            <p:spPr bwMode="auto">
              <a:xfrm>
                <a:off x="2195736" y="213395"/>
                <a:ext cx="4735195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l">
                  <a:spcAft>
                    <a:spcPts val="0"/>
                  </a:spcAft>
                </a:pPr>
                <a:r>
                  <a:rPr lang="en-US" sz="11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International Conference 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“Fundamental Bases of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5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Mechanochemical</a:t>
                </a: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Technologies”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8" name="Прямая соединительная линия 7"/>
              <p:cNvCxnSpPr/>
              <p:nvPr/>
            </p:nvCxnSpPr>
            <p:spPr>
              <a:xfrm>
                <a:off x="2123728" y="260648"/>
                <a:ext cx="0" cy="623317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89595"/>
              <a:ext cx="1234440" cy="526383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1579179" y="2404478"/>
            <a:ext cx="2678240" cy="3554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Russia - 127</a:t>
            </a:r>
          </a:p>
          <a:p>
            <a:pPr marL="285750" indent="-285750" fontAlgn="auto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China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  <a:p>
            <a:pPr marL="285750" indent="-285750" fontAlgn="auto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Bra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z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il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- 6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auto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France - 2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auto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Belarus - 2</a:t>
            </a:r>
          </a:p>
          <a:p>
            <a:pPr marL="285750" indent="-285750" fontAlgn="auto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Kazakhstan – 2</a:t>
            </a:r>
          </a:p>
        </p:txBody>
      </p:sp>
      <p:pic>
        <p:nvPicPr>
          <p:cNvPr id="6146" name="Picture 2" descr="Флаг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332" y="4527806"/>
            <a:ext cx="851871" cy="425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7025" y="1692355"/>
            <a:ext cx="86931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Participating countries - number </a:t>
            </a: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 </a:t>
            </a: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participants</a:t>
            </a:r>
            <a:r>
              <a:rPr lang="ru-RU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ru-RU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8" name="Picture 4" descr="Флаг Японии - цвета, история возникновения, что обозначает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332" y="3894565"/>
            <a:ext cx="837343" cy="471417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AutoShape 6" descr="Флаг Индии &quot;Триколор&quot;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580" y="3196705"/>
            <a:ext cx="862624" cy="575195"/>
          </a:xfrm>
          <a:prstGeom prst="rect">
            <a:avLst/>
          </a:prstGeom>
        </p:spPr>
      </p:pic>
      <p:pic>
        <p:nvPicPr>
          <p:cNvPr id="6152" name="Picture 8" descr="Флаг Казахстана — Википедия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00" y="5436401"/>
            <a:ext cx="795061" cy="397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2580" y="2615209"/>
            <a:ext cx="848095" cy="508857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440510" y="2487574"/>
            <a:ext cx="3102310" cy="2326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auto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Germany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- 1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fontAlgn="auto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India - 1</a:t>
            </a:r>
          </a:p>
          <a:p>
            <a:pPr marL="285750" indent="-285750" fontAlgn="auto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Japan -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marL="285750" indent="-285750" fontAlgn="auto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United Kingdom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-1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AutoShape 12" descr="Бразилия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58" name="Picture 14" descr="Флаг Китая, размер 90х135 см Заверните! 15116891 купить за 636 ₽ в  интернет-магазине Wildberries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4" t="33650" r="21758" b="33175"/>
          <a:stretch/>
        </p:blipFill>
        <p:spPr bwMode="auto">
          <a:xfrm>
            <a:off x="802918" y="3059684"/>
            <a:ext cx="762643" cy="458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00" y="4816373"/>
            <a:ext cx="795061" cy="44601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81" y="3588906"/>
            <a:ext cx="794080" cy="555856"/>
          </a:xfrm>
          <a:prstGeom prst="rect">
            <a:avLst/>
          </a:prstGeom>
        </p:spPr>
      </p:pic>
      <p:pic>
        <p:nvPicPr>
          <p:cNvPr id="6160" name="Picture 16" descr="Флаг Франции — Википедия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422" y="4190522"/>
            <a:ext cx="766139" cy="511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62" name="Picture 18" descr="Флаг России — Википедия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918" y="2449397"/>
            <a:ext cx="762643" cy="509445"/>
          </a:xfrm>
          <a:prstGeom prst="rect">
            <a:avLst/>
          </a:prstGeom>
          <a:noFill/>
          <a:ln>
            <a:solidFill>
              <a:schemeClr val="accent1">
                <a:lumMod val="20000"/>
                <a:lumOff val="8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9671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447710" y="213395"/>
            <a:ext cx="8025730" cy="695325"/>
            <a:chOff x="447710" y="213395"/>
            <a:chExt cx="8025730" cy="695325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447710" y="213395"/>
              <a:ext cx="6483221" cy="695325"/>
              <a:chOff x="447710" y="213395"/>
              <a:chExt cx="6483221" cy="695325"/>
            </a:xfrm>
          </p:grpSpPr>
          <p:sp>
            <p:nvSpPr>
              <p:cNvPr id="6" name="Надпись 2"/>
              <p:cNvSpPr txBox="1">
                <a:spLocks noChangeArrowheads="1"/>
              </p:cNvSpPr>
              <p:nvPr/>
            </p:nvSpPr>
            <p:spPr bwMode="auto">
              <a:xfrm>
                <a:off x="447710" y="213395"/>
                <a:ext cx="1604010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r">
                  <a:spcAft>
                    <a:spcPts val="0"/>
                  </a:spcAft>
                </a:pPr>
                <a:r>
                  <a:rPr lang="en-US" sz="2000" b="1" spc="15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FBMT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1590" algn="r">
                  <a:spcBef>
                    <a:spcPts val="300"/>
                  </a:spcBef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November 21 - 24, 2022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SimSun"/>
                    <a:cs typeface="Arial" panose="020B0604020202020204" pitchFamily="34" charset="0"/>
                  </a:rPr>
                  <a:t>Novosibirsk, Russia</a:t>
                </a:r>
                <a:endParaRPr lang="ru-RU" sz="12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SimSun"/>
                  <a:cs typeface="Arial" panose="020B0604020202020204" pitchFamily="34" charset="0"/>
                </a:endParaRPr>
              </a:p>
            </p:txBody>
          </p:sp>
          <p:sp>
            <p:nvSpPr>
              <p:cNvPr id="7" name="Надпись 2"/>
              <p:cNvSpPr txBox="1">
                <a:spLocks noChangeArrowheads="1"/>
              </p:cNvSpPr>
              <p:nvPr/>
            </p:nvSpPr>
            <p:spPr bwMode="auto">
              <a:xfrm>
                <a:off x="2195736" y="213395"/>
                <a:ext cx="4735195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l">
                  <a:spcAft>
                    <a:spcPts val="0"/>
                  </a:spcAft>
                </a:pPr>
                <a:r>
                  <a:rPr lang="en-US" sz="11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International Conference 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“Fundamental Bases of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5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Mechanochemical</a:t>
                </a: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Technologies”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8" name="Прямая соединительная линия 7"/>
              <p:cNvCxnSpPr/>
              <p:nvPr/>
            </p:nvCxnSpPr>
            <p:spPr>
              <a:xfrm>
                <a:off x="2123728" y="260648"/>
                <a:ext cx="0" cy="623317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89595"/>
              <a:ext cx="1234440" cy="526383"/>
            </a:xfrm>
            <a:prstGeom prst="rect">
              <a:avLst/>
            </a:prstGeom>
          </p:spPr>
        </p:pic>
      </p:grpSp>
      <p:graphicFrame>
        <p:nvGraphicFramePr>
          <p:cNvPr id="9" name="Group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1794258"/>
              </p:ext>
            </p:extLst>
          </p:nvPr>
        </p:nvGraphicFramePr>
        <p:xfrm>
          <a:off x="124247" y="3012599"/>
          <a:ext cx="4352528" cy="2900714"/>
        </p:xfrm>
        <a:graphic>
          <a:graphicData uri="http://schemas.openxmlformats.org/drawingml/2006/table">
            <a:tbl>
              <a:tblPr>
                <a:tableStyleId>{46F890A9-2807-4EBB-B81D-B2AA78EC7F39}</a:tableStyleId>
              </a:tblPr>
              <a:tblGrid>
                <a:gridCol w="1853168"/>
                <a:gridCol w="2499360"/>
              </a:tblGrid>
              <a:tr h="3403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City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participants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8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Novosibirsk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8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Moscow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8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Tomsk</a:t>
                      </a:r>
                      <a:endParaRPr kumimoji="0" 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8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kern="1200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Apatity</a:t>
                      </a:r>
                      <a:endParaRPr kumimoji="0" 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8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Ivanovo</a:t>
                      </a:r>
                      <a:endParaRPr kumimoji="0" 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8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Krasnoyarsk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3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err="1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Chernogolovka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10" name="Group 7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92012"/>
              </p:ext>
            </p:extLst>
          </p:nvPr>
        </p:nvGraphicFramePr>
        <p:xfrm>
          <a:off x="4696683" y="3020219"/>
          <a:ext cx="4314428" cy="2900714"/>
        </p:xfrm>
        <a:graphic>
          <a:graphicData uri="http://schemas.openxmlformats.org/drawingml/2006/table">
            <a:tbl>
              <a:tblPr>
                <a:tableStyleId>{46F890A9-2807-4EBB-B81D-B2AA78EC7F39}</a:tableStyleId>
              </a:tblPr>
              <a:tblGrid>
                <a:gridCol w="1890807"/>
                <a:gridCol w="2423621"/>
              </a:tblGrid>
              <a:tr h="3403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City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Number of participants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3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kern="1200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Chelyabinsk</a:t>
                      </a:r>
                      <a:endParaRPr kumimoji="0" 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394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Irkutsk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3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Izhevsk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3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Barnaul</a:t>
                      </a:r>
                      <a:endParaRPr kumimoji="0" 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3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Omsk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3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Ufa</a:t>
                      </a:r>
                      <a:endParaRPr kumimoji="0" lang="ru-RU" sz="18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2830"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Novocherkassk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124" name="Picture 4" descr="Границы России 2022: где проходят, какие страны граничат, карта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0009" y="1695451"/>
            <a:ext cx="2577006" cy="1184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573196" y="2026256"/>
            <a:ext cx="48622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Russian cities </a:t>
            </a:r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participants:</a:t>
            </a:r>
            <a:endParaRPr lang="ru-RU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6265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447710" y="213395"/>
            <a:ext cx="8025730" cy="695325"/>
            <a:chOff x="447710" y="213395"/>
            <a:chExt cx="8025730" cy="695325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447710" y="213395"/>
              <a:ext cx="6483221" cy="695325"/>
              <a:chOff x="447710" y="213395"/>
              <a:chExt cx="6483221" cy="695325"/>
            </a:xfrm>
          </p:grpSpPr>
          <p:sp>
            <p:nvSpPr>
              <p:cNvPr id="6" name="Надпись 2"/>
              <p:cNvSpPr txBox="1">
                <a:spLocks noChangeArrowheads="1"/>
              </p:cNvSpPr>
              <p:nvPr/>
            </p:nvSpPr>
            <p:spPr bwMode="auto">
              <a:xfrm>
                <a:off x="447710" y="213395"/>
                <a:ext cx="1604010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r">
                  <a:spcAft>
                    <a:spcPts val="0"/>
                  </a:spcAft>
                </a:pPr>
                <a:r>
                  <a:rPr lang="en-US" sz="2000" b="1" spc="15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FBMT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1590" algn="r">
                  <a:spcBef>
                    <a:spcPts val="300"/>
                  </a:spcBef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November 21 - 24, 2022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SimSun"/>
                    <a:cs typeface="Arial" panose="020B0604020202020204" pitchFamily="34" charset="0"/>
                  </a:rPr>
                  <a:t>Novosibirsk, Russia</a:t>
                </a:r>
                <a:endParaRPr lang="ru-RU" sz="12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SimSun"/>
                  <a:cs typeface="Arial" panose="020B0604020202020204" pitchFamily="34" charset="0"/>
                </a:endParaRPr>
              </a:p>
            </p:txBody>
          </p:sp>
          <p:sp>
            <p:nvSpPr>
              <p:cNvPr id="7" name="Надпись 2"/>
              <p:cNvSpPr txBox="1">
                <a:spLocks noChangeArrowheads="1"/>
              </p:cNvSpPr>
              <p:nvPr/>
            </p:nvSpPr>
            <p:spPr bwMode="auto">
              <a:xfrm>
                <a:off x="2195736" y="213395"/>
                <a:ext cx="4735195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l">
                  <a:spcAft>
                    <a:spcPts val="0"/>
                  </a:spcAft>
                </a:pPr>
                <a:r>
                  <a:rPr lang="en-US" sz="11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International Conference 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“Fundamental Bases of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5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Mechanochemical</a:t>
                </a: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Technologies”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8" name="Прямая соединительная линия 7"/>
              <p:cNvCxnSpPr/>
              <p:nvPr/>
            </p:nvCxnSpPr>
            <p:spPr>
              <a:xfrm>
                <a:off x="2123728" y="260648"/>
                <a:ext cx="0" cy="623317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89595"/>
              <a:ext cx="1234440" cy="526383"/>
            </a:xfrm>
            <a:prstGeom prst="rect">
              <a:avLst/>
            </a:prstGeom>
          </p:spPr>
        </p:pic>
      </p:grp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77" r="28256" b="16389"/>
          <a:stretch/>
        </p:blipFill>
        <p:spPr>
          <a:xfrm>
            <a:off x="154029" y="1752446"/>
            <a:ext cx="3425048" cy="482061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618035" y="5038464"/>
            <a:ext cx="49625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Prof.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M. Senna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781425" y="1685616"/>
            <a:ext cx="50006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Permanent 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participant of all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FBMT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conferences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6930931" y="2706394"/>
            <a:ext cx="21276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FBMT-2001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930931" y="3168059"/>
            <a:ext cx="21276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FBMT-2004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930931" y="3644043"/>
            <a:ext cx="21276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FBMT-2013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930931" y="4124492"/>
            <a:ext cx="21276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FBMT-2015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6930931" y="4586157"/>
            <a:ext cx="21276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FBMT-2018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930931" y="5047822"/>
            <a:ext cx="21276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FBMT-2022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53606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447710" y="213395"/>
            <a:ext cx="8025730" cy="695325"/>
            <a:chOff x="447710" y="213395"/>
            <a:chExt cx="8025730" cy="695325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447710" y="213395"/>
              <a:ext cx="6483221" cy="695325"/>
              <a:chOff x="447710" y="213395"/>
              <a:chExt cx="6483221" cy="695325"/>
            </a:xfrm>
          </p:grpSpPr>
          <p:sp>
            <p:nvSpPr>
              <p:cNvPr id="6" name="Надпись 2"/>
              <p:cNvSpPr txBox="1">
                <a:spLocks noChangeArrowheads="1"/>
              </p:cNvSpPr>
              <p:nvPr/>
            </p:nvSpPr>
            <p:spPr bwMode="auto">
              <a:xfrm>
                <a:off x="447710" y="213395"/>
                <a:ext cx="1604010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r">
                  <a:spcAft>
                    <a:spcPts val="0"/>
                  </a:spcAft>
                </a:pPr>
                <a:r>
                  <a:rPr lang="en-US" sz="2000" b="1" spc="15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FBMT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1590" algn="r">
                  <a:spcBef>
                    <a:spcPts val="300"/>
                  </a:spcBef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November 21 - 24, 2022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SimSun"/>
                    <a:cs typeface="Arial" panose="020B0604020202020204" pitchFamily="34" charset="0"/>
                  </a:rPr>
                  <a:t>Novosibirsk, Russia</a:t>
                </a:r>
                <a:endParaRPr lang="ru-RU" sz="12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SimSun"/>
                  <a:cs typeface="Arial" panose="020B0604020202020204" pitchFamily="34" charset="0"/>
                </a:endParaRPr>
              </a:p>
            </p:txBody>
          </p:sp>
          <p:sp>
            <p:nvSpPr>
              <p:cNvPr id="7" name="Надпись 2"/>
              <p:cNvSpPr txBox="1">
                <a:spLocks noChangeArrowheads="1"/>
              </p:cNvSpPr>
              <p:nvPr/>
            </p:nvSpPr>
            <p:spPr bwMode="auto">
              <a:xfrm>
                <a:off x="2195736" y="213395"/>
                <a:ext cx="4735195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l">
                  <a:spcAft>
                    <a:spcPts val="0"/>
                  </a:spcAft>
                </a:pPr>
                <a:r>
                  <a:rPr lang="en-US" sz="11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International Conference 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“Fundamental Bases of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5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Mechanochemical</a:t>
                </a: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Technologies”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8" name="Прямая соединительная линия 7"/>
              <p:cNvCxnSpPr/>
              <p:nvPr/>
            </p:nvCxnSpPr>
            <p:spPr>
              <a:xfrm>
                <a:off x="2123728" y="260648"/>
                <a:ext cx="0" cy="623317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89595"/>
              <a:ext cx="1234440" cy="526383"/>
            </a:xfrm>
            <a:prstGeom prst="rect">
              <a:avLst/>
            </a:prstGeom>
          </p:spPr>
        </p:pic>
      </p:grpSp>
      <p:sp>
        <p:nvSpPr>
          <p:cNvPr id="9" name="Прямоугольник 8"/>
          <p:cNvSpPr/>
          <p:nvPr/>
        </p:nvSpPr>
        <p:spPr>
          <a:xfrm>
            <a:off x="3312000" y="1402318"/>
            <a:ext cx="40591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Foreign organizations:</a:t>
            </a:r>
            <a:endParaRPr lang="ru-RU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33350" y="1894016"/>
            <a:ext cx="869632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Al-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Farabi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Kazakh National University (Kazakhstan)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Beijing Institute of Technology (China)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CSIR-National Metallurgical Laboratory (India)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Dalian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Jiaotong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University (China)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Ecole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Centrale de Lyon, Laboratory LTDS (France)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Federal University of São Carlos (Brazil)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Guangxi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Yuchai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Machinery Co, Ltd (China)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Indian Institute of Technology (Indian School of Mines) (India)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Institute of Nanotechnology, Karlsruhe Institute of Technology (Germany)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Jilin Academy of Agricultural Sciences (China)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Joint Institute of Mechanical Engineering (Belarus)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Keio University (Japan)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LEPMI - Grenoble INP (France)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Nanning Normal University (China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ru-RU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Northeastern University (China)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S.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Amanzholov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East Kazakhstan University (Kazakhstan)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School of Aerospace, Transport and Manufacturing,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Cranfield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University (UK)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Yanka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Kupala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State University of Grodno (</a:t>
            </a:r>
            <a:r>
              <a:rPr lang="pt-BR" sz="1600" dirty="0">
                <a:latin typeface="Arial" panose="020B0604020202020204" pitchFamily="34" charset="0"/>
                <a:cs typeface="Arial" panose="020B0604020202020204" pitchFamily="34" charset="0"/>
              </a:rPr>
              <a:t>Belarus)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Zhejiang University of Technology (China)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58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447710" y="213395"/>
            <a:ext cx="8025730" cy="695325"/>
            <a:chOff x="447710" y="213395"/>
            <a:chExt cx="8025730" cy="695325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447710" y="213395"/>
              <a:ext cx="6483221" cy="695325"/>
              <a:chOff x="447710" y="213395"/>
              <a:chExt cx="6483221" cy="695325"/>
            </a:xfrm>
          </p:grpSpPr>
          <p:sp>
            <p:nvSpPr>
              <p:cNvPr id="6" name="Надпись 2"/>
              <p:cNvSpPr txBox="1">
                <a:spLocks noChangeArrowheads="1"/>
              </p:cNvSpPr>
              <p:nvPr/>
            </p:nvSpPr>
            <p:spPr bwMode="auto">
              <a:xfrm>
                <a:off x="447710" y="213395"/>
                <a:ext cx="1604010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r">
                  <a:spcAft>
                    <a:spcPts val="0"/>
                  </a:spcAft>
                </a:pPr>
                <a:r>
                  <a:rPr lang="en-US" sz="2000" b="1" spc="15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FBMT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1590" algn="r">
                  <a:spcBef>
                    <a:spcPts val="300"/>
                  </a:spcBef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November 21 - 24, 2022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SimSun"/>
                    <a:cs typeface="Arial" panose="020B0604020202020204" pitchFamily="34" charset="0"/>
                  </a:rPr>
                  <a:t>Novosibirsk, Russia</a:t>
                </a:r>
                <a:endParaRPr lang="ru-RU" sz="12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SimSun"/>
                  <a:cs typeface="Arial" panose="020B0604020202020204" pitchFamily="34" charset="0"/>
                </a:endParaRPr>
              </a:p>
            </p:txBody>
          </p:sp>
          <p:sp>
            <p:nvSpPr>
              <p:cNvPr id="7" name="Надпись 2"/>
              <p:cNvSpPr txBox="1">
                <a:spLocks noChangeArrowheads="1"/>
              </p:cNvSpPr>
              <p:nvPr/>
            </p:nvSpPr>
            <p:spPr bwMode="auto">
              <a:xfrm>
                <a:off x="2195736" y="213395"/>
                <a:ext cx="4735195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l">
                  <a:spcAft>
                    <a:spcPts val="0"/>
                  </a:spcAft>
                </a:pPr>
                <a:r>
                  <a:rPr lang="en-US" sz="11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International Conference 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“Fundamental Bases of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5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Mechanochemical</a:t>
                </a: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Technologies”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8" name="Прямая соединительная линия 7"/>
              <p:cNvCxnSpPr/>
              <p:nvPr/>
            </p:nvCxnSpPr>
            <p:spPr>
              <a:xfrm>
                <a:off x="2123728" y="260648"/>
                <a:ext cx="0" cy="623317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89595"/>
              <a:ext cx="1234440" cy="526383"/>
            </a:xfrm>
            <a:prstGeom prst="rect">
              <a:avLst/>
            </a:prstGeom>
          </p:spPr>
        </p:pic>
      </p:grpSp>
      <p:sp>
        <p:nvSpPr>
          <p:cNvPr id="10" name="Прямоугольник 9"/>
          <p:cNvSpPr/>
          <p:nvPr/>
        </p:nvSpPr>
        <p:spPr>
          <a:xfrm>
            <a:off x="2441079" y="1428497"/>
            <a:ext cx="512191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Scientific Institutes (Russia):</a:t>
            </a:r>
            <a:endParaRPr lang="ru-RU" sz="28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1345" y="1951717"/>
            <a:ext cx="9052655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A.E.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Favorsky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Irkutsk Institute of Chemistry of the SB RAS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A.N.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Frumkin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Institute of Physical Chemistry and Electrochemistry RAS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A.N.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Nesmeyanov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Institute of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Organoelement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Compounds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RAS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Center of New Chemical Technologies BIC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Boreskov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Institute of Catalysis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Enikolopov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Institute of Synthetic Polymeric Materials RAS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Federal Research Center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Boreskov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Institute of Catalysis SB RAS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G.A.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Krestov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Institute of Solution Chemistry RAS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Institute of Chemistry and Chemical Technology SB RAS FRC "Krasnoyarsk Scientific Center SB RAS"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Institute of Solid State Chemistry and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Mechanochemistry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SB RAS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Institute of Strength Physics and Materials Science SB RAS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Khristianovich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Institute of Theoretical and Applied Mechanics SB RAS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Lavrentyev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Institute of Hydrodynamics SB RAS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Merzhanov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Institute of Structural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Macrokinetics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and Materials Science RAS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Tananaev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Institute of Chemistry - Subdivision of the Federal Research Centre «Kola Science Centre of the Russian Academy of Sciences» 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Tomsk Scientific Center SB RAS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Udmurt Federal Research Center UB RAS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V.S. </a:t>
            </a:r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Sobolev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Institute of Geology and Mineralogy SB RAS</a:t>
            </a:r>
            <a:endParaRPr lang="ru-RU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3526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447710" y="213395"/>
            <a:ext cx="8025730" cy="695325"/>
            <a:chOff x="447710" y="213395"/>
            <a:chExt cx="8025730" cy="695325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447710" y="213395"/>
              <a:ext cx="6483221" cy="695325"/>
              <a:chOff x="447710" y="213395"/>
              <a:chExt cx="6483221" cy="695325"/>
            </a:xfrm>
          </p:grpSpPr>
          <p:sp>
            <p:nvSpPr>
              <p:cNvPr id="6" name="Надпись 2"/>
              <p:cNvSpPr txBox="1">
                <a:spLocks noChangeArrowheads="1"/>
              </p:cNvSpPr>
              <p:nvPr/>
            </p:nvSpPr>
            <p:spPr bwMode="auto">
              <a:xfrm>
                <a:off x="447710" y="213395"/>
                <a:ext cx="1604010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r">
                  <a:spcAft>
                    <a:spcPts val="0"/>
                  </a:spcAft>
                </a:pPr>
                <a:r>
                  <a:rPr lang="en-US" sz="2000" b="1" spc="15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FBMT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1590" algn="r">
                  <a:spcBef>
                    <a:spcPts val="300"/>
                  </a:spcBef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November 21 - 24, 2022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SimSun"/>
                    <a:cs typeface="Arial" panose="020B0604020202020204" pitchFamily="34" charset="0"/>
                  </a:rPr>
                  <a:t>Novosibirsk, Russia</a:t>
                </a:r>
                <a:endParaRPr lang="ru-RU" sz="12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SimSun"/>
                  <a:cs typeface="Arial" panose="020B0604020202020204" pitchFamily="34" charset="0"/>
                </a:endParaRPr>
              </a:p>
            </p:txBody>
          </p:sp>
          <p:sp>
            <p:nvSpPr>
              <p:cNvPr id="7" name="Надпись 2"/>
              <p:cNvSpPr txBox="1">
                <a:spLocks noChangeArrowheads="1"/>
              </p:cNvSpPr>
              <p:nvPr/>
            </p:nvSpPr>
            <p:spPr bwMode="auto">
              <a:xfrm>
                <a:off x="2195736" y="213395"/>
                <a:ext cx="4735195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l">
                  <a:spcAft>
                    <a:spcPts val="0"/>
                  </a:spcAft>
                </a:pPr>
                <a:r>
                  <a:rPr lang="en-US" sz="11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International Conference 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“Fundamental Bases of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5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Mechanochemical</a:t>
                </a: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Technologies”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8" name="Прямая соединительная линия 7"/>
              <p:cNvCxnSpPr/>
              <p:nvPr/>
            </p:nvCxnSpPr>
            <p:spPr>
              <a:xfrm>
                <a:off x="2123728" y="260648"/>
                <a:ext cx="0" cy="623317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89595"/>
              <a:ext cx="1234440" cy="526383"/>
            </a:xfrm>
            <a:prstGeom prst="rect">
              <a:avLst/>
            </a:prstGeom>
          </p:spPr>
        </p:pic>
      </p:grpSp>
      <p:sp>
        <p:nvSpPr>
          <p:cNvPr id="9" name="TextBox 3"/>
          <p:cNvSpPr txBox="1">
            <a:spLocks noChangeArrowheads="1"/>
          </p:cNvSpPr>
          <p:nvPr/>
        </p:nvSpPr>
        <p:spPr bwMode="auto">
          <a:xfrm>
            <a:off x="323527" y="1610519"/>
            <a:ext cx="856932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Universities (Russia) 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endParaRPr lang="ru-RU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0495541"/>
              </p:ext>
            </p:extLst>
          </p:nvPr>
        </p:nvGraphicFramePr>
        <p:xfrm>
          <a:off x="519361" y="2069730"/>
          <a:ext cx="7776864" cy="4543487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7776864"/>
              </a:tblGrid>
              <a:tr h="320737">
                <a:tc>
                  <a:txBody>
                    <a:bodyPr/>
                    <a:lstStyle/>
                    <a:p>
                      <a:pPr marL="0" indent="0">
                        <a:lnSpc>
                          <a:spcPts val="2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1.</a:t>
                      </a:r>
                      <a:r>
                        <a:rPr lang="en-US" sz="1600" kern="1200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Bashkir </a:t>
                      </a: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State University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051">
                <a:tc>
                  <a:txBody>
                    <a:bodyPr/>
                    <a:lstStyle/>
                    <a:p>
                      <a:pPr marL="0" indent="0">
                        <a:lnSpc>
                          <a:spcPts val="2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2.</a:t>
                      </a:r>
                      <a:r>
                        <a:rPr lang="en-US" sz="1600" kern="1200" baseline="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Chelyabinsk </a:t>
                      </a: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State University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051">
                <a:tc>
                  <a:txBody>
                    <a:bodyPr/>
                    <a:lstStyle/>
                    <a:p>
                      <a:pPr marL="0" indent="0">
                        <a:lnSpc>
                          <a:spcPts val="2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3. Far </a:t>
                      </a: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Eastern Federal University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051">
                <a:tc>
                  <a:txBody>
                    <a:bodyPr/>
                    <a:lstStyle/>
                    <a:p>
                      <a:pPr marL="0" indent="0">
                        <a:lnSpc>
                          <a:spcPts val="2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4. Irkutsk </a:t>
                      </a: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State Transport University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051">
                <a:tc>
                  <a:txBody>
                    <a:bodyPr/>
                    <a:lstStyle/>
                    <a:p>
                      <a:pPr marL="0" indent="0">
                        <a:lnSpc>
                          <a:spcPts val="2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5. Ivanovo </a:t>
                      </a: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State University of Chemistry and Technology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051">
                <a:tc>
                  <a:txBody>
                    <a:bodyPr/>
                    <a:lstStyle/>
                    <a:p>
                      <a:pPr marL="0" indent="0">
                        <a:lnSpc>
                          <a:spcPts val="2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6. M.V</a:t>
                      </a: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. </a:t>
                      </a:r>
                      <a:r>
                        <a:rPr lang="en-US" sz="1600" kern="120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Lomonosov</a:t>
                      </a: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Moscow State University Department of Physics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93894">
                <a:tc>
                  <a:txBody>
                    <a:bodyPr/>
                    <a:lstStyle/>
                    <a:p>
                      <a:pPr marL="0" indent="0">
                        <a:lnSpc>
                          <a:spcPts val="23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7. National </a:t>
                      </a: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Research Tomsk </a:t>
                      </a:r>
                      <a:r>
                        <a:rPr lang="en-US" sz="1600" kern="1200" dirty="0" err="1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Polytechnical</a:t>
                      </a: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University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051">
                <a:tc>
                  <a:txBody>
                    <a:bodyPr/>
                    <a:lstStyle/>
                    <a:p>
                      <a:pPr marL="0" indent="0">
                        <a:lnSpc>
                          <a:spcPts val="23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8. National </a:t>
                      </a: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University of Science and Technology “MISIS”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051">
                <a:tc>
                  <a:txBody>
                    <a:bodyPr/>
                    <a:lstStyle/>
                    <a:p>
                      <a:pPr marL="0" indent="0">
                        <a:lnSpc>
                          <a:spcPts val="23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9. Novosibirsk </a:t>
                      </a: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State Technical University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051">
                <a:tc>
                  <a:txBody>
                    <a:bodyPr/>
                    <a:lstStyle/>
                    <a:p>
                      <a:pPr marL="0" indent="0">
                        <a:lnSpc>
                          <a:spcPts val="23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10. Novosibirsk </a:t>
                      </a: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State University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051">
                <a:tc>
                  <a:txBody>
                    <a:bodyPr/>
                    <a:lstStyle/>
                    <a:p>
                      <a:pPr marL="0" indent="0">
                        <a:lnSpc>
                          <a:spcPts val="2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11. Peoples </a:t>
                      </a: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Friendship University of Russia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051">
                <a:tc>
                  <a:txBody>
                    <a:bodyPr/>
                    <a:lstStyle/>
                    <a:p>
                      <a:pPr marL="0" indent="0">
                        <a:lnSpc>
                          <a:spcPts val="23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12. </a:t>
                      </a:r>
                      <a:r>
                        <a:rPr lang="en-US" sz="1600" kern="1200" dirty="0" err="1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Polzunov</a:t>
                      </a: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Altai State Technical University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051">
                <a:tc>
                  <a:txBody>
                    <a:bodyPr/>
                    <a:lstStyle/>
                    <a:p>
                      <a:pPr marL="0" indent="0">
                        <a:lnSpc>
                          <a:spcPts val="2300"/>
                        </a:lnSpc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13. Siberian </a:t>
                      </a: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Federal University 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051">
                <a:tc>
                  <a:txBody>
                    <a:bodyPr/>
                    <a:lstStyle/>
                    <a:p>
                      <a:pPr marL="0" indent="0">
                        <a:lnSpc>
                          <a:spcPts val="2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14. Volgograd </a:t>
                      </a: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State Technical University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51051">
                <a:tc>
                  <a:txBody>
                    <a:bodyPr/>
                    <a:lstStyle/>
                    <a:p>
                      <a:pPr marL="0" indent="0">
                        <a:lnSpc>
                          <a:spcPts val="23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buFontTx/>
                        <a:buNone/>
                      </a:pPr>
                      <a:r>
                        <a:rPr lang="en-US" sz="1600" kern="1200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15. Yuri </a:t>
                      </a:r>
                      <a:r>
                        <a:rPr lang="en-US" sz="1600" kern="1200" dirty="0">
                          <a:solidFill>
                            <a:srgbClr val="000000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Gagarin State Technical University of Saratov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46263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447710" y="213395"/>
            <a:ext cx="8025730" cy="695325"/>
            <a:chOff x="447710" y="213395"/>
            <a:chExt cx="8025730" cy="695325"/>
          </a:xfrm>
        </p:grpSpPr>
        <p:grpSp>
          <p:nvGrpSpPr>
            <p:cNvPr id="4" name="Группа 3"/>
            <p:cNvGrpSpPr/>
            <p:nvPr/>
          </p:nvGrpSpPr>
          <p:grpSpPr>
            <a:xfrm>
              <a:off x="447710" y="213395"/>
              <a:ext cx="6483221" cy="695325"/>
              <a:chOff x="447710" y="213395"/>
              <a:chExt cx="6483221" cy="695325"/>
            </a:xfrm>
          </p:grpSpPr>
          <p:sp>
            <p:nvSpPr>
              <p:cNvPr id="6" name="Надпись 2"/>
              <p:cNvSpPr txBox="1">
                <a:spLocks noChangeArrowheads="1"/>
              </p:cNvSpPr>
              <p:nvPr/>
            </p:nvSpPr>
            <p:spPr bwMode="auto">
              <a:xfrm>
                <a:off x="447710" y="213395"/>
                <a:ext cx="1604010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r">
                  <a:spcAft>
                    <a:spcPts val="0"/>
                  </a:spcAft>
                </a:pPr>
                <a:r>
                  <a:rPr lang="en-US" sz="2000" b="1" spc="150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FBMT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1590" algn="r">
                  <a:spcBef>
                    <a:spcPts val="300"/>
                  </a:spcBef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November 21 - 24, 2022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r">
                  <a:spcAft>
                    <a:spcPts val="0"/>
                  </a:spcAft>
                </a:pPr>
                <a:r>
                  <a:rPr lang="en-US" sz="8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ea typeface="SimSun"/>
                    <a:cs typeface="Arial" panose="020B0604020202020204" pitchFamily="34" charset="0"/>
                  </a:rPr>
                  <a:t>Novosibirsk, Russia</a:t>
                </a:r>
                <a:endParaRPr lang="ru-RU" sz="12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ea typeface="SimSun"/>
                  <a:cs typeface="Arial" panose="020B0604020202020204" pitchFamily="34" charset="0"/>
                </a:endParaRPr>
              </a:p>
            </p:txBody>
          </p:sp>
          <p:sp>
            <p:nvSpPr>
              <p:cNvPr id="7" name="Надпись 2"/>
              <p:cNvSpPr txBox="1">
                <a:spLocks noChangeArrowheads="1"/>
              </p:cNvSpPr>
              <p:nvPr/>
            </p:nvSpPr>
            <p:spPr bwMode="auto">
              <a:xfrm>
                <a:off x="2195736" y="213395"/>
                <a:ext cx="4735195" cy="695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pPr marR="29210" algn="l">
                  <a:spcAft>
                    <a:spcPts val="0"/>
                  </a:spcAft>
                </a:pPr>
                <a:r>
                  <a:rPr lang="en-US" sz="11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VI International Conference 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“Fundamental Bases of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R="29210" algn="l">
                  <a:spcAft>
                    <a:spcPts val="0"/>
                  </a:spcAft>
                </a:pP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r>
                  <a:rPr lang="en-US" sz="1500" b="1" dirty="0" err="1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Mechanochemical</a:t>
                </a:r>
                <a:r>
                  <a:rPr lang="en-US" sz="1500" b="1" dirty="0">
                    <a:solidFill>
                      <a:schemeClr val="bg1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 Technologies”</a:t>
                </a:r>
                <a:endParaRPr lang="ru-RU" sz="1000" b="1" dirty="0">
                  <a:solidFill>
                    <a:schemeClr val="bg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8" name="Прямая соединительная линия 7"/>
              <p:cNvCxnSpPr/>
              <p:nvPr/>
            </p:nvCxnSpPr>
            <p:spPr>
              <a:xfrm>
                <a:off x="2123728" y="260648"/>
                <a:ext cx="0" cy="623317"/>
              </a:xfrm>
              <a:prstGeom prst="lin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39000" y="289595"/>
              <a:ext cx="1234440" cy="526383"/>
            </a:xfrm>
            <a:prstGeom prst="rect">
              <a:avLst/>
            </a:prstGeom>
          </p:spPr>
        </p:pic>
      </p:grpSp>
      <p:sp>
        <p:nvSpPr>
          <p:cNvPr id="2" name="Прямоугольник 1"/>
          <p:cNvSpPr/>
          <p:nvPr/>
        </p:nvSpPr>
        <p:spPr>
          <a:xfrm>
            <a:off x="261937" y="2000756"/>
            <a:ext cx="8763000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5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</a:t>
            </a:r>
            <a:r>
              <a:rPr lang="en-US" sz="45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soon at </a:t>
            </a:r>
            <a:r>
              <a:rPr lang="en-US" sz="45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FBMT-2025!</a:t>
            </a:r>
            <a:endParaRPr lang="ru-RU" sz="45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1" name="Picture 7" descr="Белочка пришла: как рыжие грызуны захватывают города - РИА Новости,  03.03.202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157537"/>
            <a:ext cx="5715000" cy="32099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32526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</TotalTime>
  <Words>905</Words>
  <Application>Microsoft Office PowerPoint</Application>
  <PresentationFormat>Экран (4:3)</PresentationFormat>
  <Paragraphs>203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Татьяна</cp:lastModifiedBy>
  <cp:revision>50</cp:revision>
  <dcterms:created xsi:type="dcterms:W3CDTF">2014-11-21T11:00:06Z</dcterms:created>
  <dcterms:modified xsi:type="dcterms:W3CDTF">2022-11-29T03:57:50Z</dcterms:modified>
</cp:coreProperties>
</file>